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24"/>
  </p:handoutMasterIdLst>
  <p:sldIdLst>
    <p:sldId id="262" r:id="rId2"/>
    <p:sldId id="260" r:id="rId3"/>
    <p:sldId id="263" r:id="rId4"/>
    <p:sldId id="286" r:id="rId5"/>
    <p:sldId id="285" r:id="rId6"/>
    <p:sldId id="265" r:id="rId7"/>
    <p:sldId id="288" r:id="rId8"/>
    <p:sldId id="293" r:id="rId9"/>
    <p:sldId id="291" r:id="rId10"/>
    <p:sldId id="292" r:id="rId11"/>
    <p:sldId id="295" r:id="rId12"/>
    <p:sldId id="296" r:id="rId13"/>
    <p:sldId id="299" r:id="rId14"/>
    <p:sldId id="294" r:id="rId15"/>
    <p:sldId id="297" r:id="rId16"/>
    <p:sldId id="298" r:id="rId17"/>
    <p:sldId id="301" r:id="rId18"/>
    <p:sldId id="300" r:id="rId19"/>
    <p:sldId id="264" r:id="rId20"/>
    <p:sldId id="290" r:id="rId21"/>
    <p:sldId id="268" r:id="rId22"/>
    <p:sldId id="266" r:id="rId2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2524"/>
    <a:srgbClr val="525250"/>
    <a:srgbClr val="878785"/>
    <a:srgbClr val="020202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75" d="100"/>
          <a:sy n="75" d="100"/>
        </p:scale>
        <p:origin x="54" y="3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44" d="100"/>
          <a:sy n="44" d="100"/>
        </p:scale>
        <p:origin x="2772" y="2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47BA2526-F2FD-852D-6A6D-E604C3FEDCA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CEFDD2E-5054-1308-DEA0-FA9E02FB4FE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52D9E1-4C8F-40AF-A670-B7CE4DE36E25}" type="datetimeFigureOut">
              <a:rPr lang="ko-KR" altLang="en-US" smtClean="0"/>
              <a:t>2024-06-28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B3ABD59-47B2-E9EC-CD77-A2DD0EFAA54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A1FA690-D415-A630-1919-9C193B2CB38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CE2C6A-89D1-46B2-B003-E05D83B504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256403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88EB25-E286-438C-1421-A110DC8CB7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4741408-E947-E1E6-4050-238E230F34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4956D15-F7AE-CF63-3116-A9B6637267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2024-06-28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783F072-99F6-428E-2705-D466201382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37102CD-BB7F-0EA1-2A92-C3F9392B5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33011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44FCE0-AB1B-6A8C-EA60-683080EEE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B38FEE8-2106-F9AF-5BDF-5422797F21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6F2474D-C995-E580-80CB-90DD3F6CF7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EF59263-87B8-2F19-8A62-550D6FD3F6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2024-06-28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A66E237-6083-4DBF-06CB-882458C7C1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EE778F2-CF74-D0F2-70FB-200CDF6D9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70904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920EB1-1FF2-665C-573E-2747A778A1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9D2C28E-02C8-A686-F12F-B03A6F8CE2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D4176C8-47EB-026D-5448-E405A1F553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2024-06-28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C069171-EE02-9F55-3974-512FEAC7C0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5DA098-9B81-2F70-627F-AD0CF23F1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4099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D3C316D-1BF4-A41C-EBF5-DD8028244BF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07C1B56-13EB-30F0-ADD2-5E803539DA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CD26D6D-0050-E804-FD67-8FE3411F97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2024-06-28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B6A7BDA-645E-D0E5-049E-8905CC6023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AB57EB9-7159-CDE3-53D1-842BF8C110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3391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31E5C7-84F4-F0F8-2951-F9AE3B441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9F389E8-1842-3E2C-E6D6-12FACFB990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E983328-87F6-7C07-34E9-6B4A49FA69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2024-06-28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B459F6F-F05A-EE61-3B00-FE82323A5C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885F739-5BC1-ACCC-3C9B-DD73A28C3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69082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415D84-7CE6-A0F2-0667-EA57BC1A8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43F5A78-3A12-277A-3B43-8E01B7F983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52039BD-DD18-4C38-B2A6-A02B17E64F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2024-06-28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FCB4C60-31DF-3484-1F73-1956906597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8CF9395-0DE1-03D3-B512-1CE8F98CA3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05946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CBA161-38CA-38CC-C357-24AD11793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25A4A82-8F0A-EE4A-817C-91D26F8D67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3F0A65B-CA04-4AE1-F03D-674E69185B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FD69A26-C9A9-13FB-875D-7B1BC9452E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2024-06-28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D8B5187-8852-69F8-ABD5-3577201D5E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BEB0464-ABC1-C45F-9EA0-DB1445096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21981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09D0E9-13D2-74D3-E665-5F991C39D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AC26A17-35F7-99D9-7366-FAB0FF979E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966BE31-FFDA-2967-379C-DDA2A9A89C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0019151-F5B5-D720-CD42-1CE167948D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D8644F0-EE76-25AC-2A73-9320DBC97C4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337B10A-CBE2-B609-9C9C-86A55497EE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2024-06-28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47CC141-4A2B-0C15-F49E-0F79740C8E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5278A82-8291-42D8-B73F-D9718EC888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46730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CCE1E1-3B1B-3D06-2E24-7C8EBA3AA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CAAF925-6A01-E805-01C1-FC78390E04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2024-06-28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7B0ADF6-EEE8-92C0-3CF6-F4EB3D5BFB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442ABBB-90BB-0811-6DCC-6BCCB4956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10949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D629CB2-0568-42AB-2325-3FADD32A3D92}"/>
              </a:ext>
            </a:extLst>
          </p:cNvPr>
          <p:cNvSpPr txBox="1"/>
          <p:nvPr userDrawn="1"/>
        </p:nvSpPr>
        <p:spPr>
          <a:xfrm>
            <a:off x="9998245" y="6578779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43DFE36-682F-DC09-A724-559670CC7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2024-06-28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6501934-2926-874B-AE09-F1DF0352AD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254AE85-15A8-DE3E-7F7F-BB026FA5B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1204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D629CB2-0568-42AB-2325-3FADD32A3D92}"/>
              </a:ext>
            </a:extLst>
          </p:cNvPr>
          <p:cNvSpPr txBox="1"/>
          <p:nvPr userDrawn="1"/>
        </p:nvSpPr>
        <p:spPr>
          <a:xfrm>
            <a:off x="9998245" y="6578779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43DFE36-682F-DC09-A724-559670CC7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2024-06-28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6501934-2926-874B-AE09-F1DF0352AD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254AE85-15A8-DE3E-7F7F-BB026FA5B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65154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F5F8B4-FA61-C5A4-6E1F-4E42091CD6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C9D5B68-CAE9-59CF-5324-85F6082C97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8B5C652-671D-AC53-8BEB-0C3C4321B0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746E39F-5AB2-1E56-0DC1-B87E6EC7BF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2024-06-28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649DBDF-B085-A51E-B9A7-310E65BE40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9BA9306-8403-D7F0-1F8E-531334FFE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2003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8455501-8D4C-C454-7554-BBCD90CF6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C582C2C-5145-E9BF-E4DC-8FCE36A8FC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ED905A9-9F08-C368-5AEE-782CD014C4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B78194-196C-4BEC-8F2E-7F6F76550B38}" type="datetimeFigureOut">
              <a:rPr lang="ko-KR" altLang="en-US" smtClean="0"/>
              <a:t>2024-06-28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0513B54-3333-3C70-7D9F-2FD2E8D9C5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1640ACF-B050-E361-5CE3-AA35524CC0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72127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020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8271AA12-4A59-69A5-18CE-87400C331F4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B32DFB3D-2C22-3864-2968-E8AE5BCF6CD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13BA35-2A37-C1B1-05B0-B91C045B3C0D}"/>
              </a:ext>
            </a:extLst>
          </p:cNvPr>
          <p:cNvSpPr txBox="1"/>
          <p:nvPr/>
        </p:nvSpPr>
        <p:spPr>
          <a:xfrm>
            <a:off x="4110465" y="4880713"/>
            <a:ext cx="38427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 smtClean="0">
                <a:solidFill>
                  <a:schemeClr val="bg1"/>
                </a:solidFill>
              </a:rPr>
              <a:t>2</a:t>
            </a:r>
            <a:r>
              <a:rPr lang="ko-KR" altLang="en-US" sz="4000" b="1" dirty="0" smtClean="0">
                <a:solidFill>
                  <a:schemeClr val="bg1"/>
                </a:solidFill>
              </a:rPr>
              <a:t>차 프로젝트 발표</a:t>
            </a:r>
            <a:endParaRPr lang="en-US" altLang="ko-KR" sz="4000" b="1" dirty="0" smtClean="0">
              <a:solidFill>
                <a:schemeClr val="bg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8550" y="2005445"/>
            <a:ext cx="6686550" cy="2057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013BA35-2A37-C1B1-05B0-B91C045B3C0D}"/>
              </a:ext>
            </a:extLst>
          </p:cNvPr>
          <p:cNvSpPr txBox="1"/>
          <p:nvPr/>
        </p:nvSpPr>
        <p:spPr>
          <a:xfrm>
            <a:off x="5273444" y="5870893"/>
            <a:ext cx="15167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dirty="0" smtClean="0">
                <a:solidFill>
                  <a:schemeClr val="bg1"/>
                </a:solidFill>
              </a:rPr>
              <a:t>이재윤</a:t>
            </a:r>
            <a:endParaRPr lang="ko-KR" altLang="en-US" sz="4000" b="1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13BA35-2A37-C1B1-05B0-B91C045B3C0D}"/>
              </a:ext>
            </a:extLst>
          </p:cNvPr>
          <p:cNvSpPr txBox="1"/>
          <p:nvPr/>
        </p:nvSpPr>
        <p:spPr>
          <a:xfrm>
            <a:off x="2477004" y="4480603"/>
            <a:ext cx="71096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 err="1">
                <a:solidFill>
                  <a:schemeClr val="bg1"/>
                </a:solidFill>
              </a:rPr>
              <a:t>프론트엔드</a:t>
            </a:r>
            <a:r>
              <a:rPr lang="en-US" altLang="ko-KR" sz="2000" b="1" dirty="0">
                <a:solidFill>
                  <a:schemeClr val="bg1"/>
                </a:solidFill>
              </a:rPr>
              <a:t>(React, PHP), </a:t>
            </a:r>
            <a:r>
              <a:rPr lang="ko-KR" altLang="en-US" sz="2000" b="1" dirty="0" err="1">
                <a:solidFill>
                  <a:schemeClr val="bg1"/>
                </a:solidFill>
              </a:rPr>
              <a:t>플러터</a:t>
            </a:r>
            <a:r>
              <a:rPr lang="en-US" altLang="ko-KR" sz="2000" b="1" dirty="0">
                <a:solidFill>
                  <a:schemeClr val="bg1"/>
                </a:solidFill>
              </a:rPr>
              <a:t>(Flutter)</a:t>
            </a:r>
            <a:r>
              <a:rPr lang="ko-KR" altLang="en-US" sz="2000" b="1" dirty="0">
                <a:solidFill>
                  <a:schemeClr val="bg1"/>
                </a:solidFill>
              </a:rPr>
              <a:t>활용 웹</a:t>
            </a:r>
            <a:r>
              <a:rPr lang="en-US" altLang="ko-KR" sz="2000" b="1" dirty="0">
                <a:solidFill>
                  <a:schemeClr val="bg1"/>
                </a:solidFill>
              </a:rPr>
              <a:t>&amp;</a:t>
            </a:r>
            <a:r>
              <a:rPr lang="ko-KR" altLang="en-US" sz="2000" b="1" dirty="0" err="1">
                <a:solidFill>
                  <a:schemeClr val="bg1"/>
                </a:solidFill>
              </a:rPr>
              <a:t>앱개발</a:t>
            </a:r>
            <a:r>
              <a:rPr lang="ko-KR" altLang="en-US" sz="2000" b="1" dirty="0">
                <a:solidFill>
                  <a:schemeClr val="bg1"/>
                </a:solidFill>
              </a:rPr>
              <a:t> 양성과정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063083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230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</a:t>
            </a:r>
            <a:r>
              <a:rPr lang="en-US" altLang="ko-KR" sz="1400" dirty="0" smtClean="0">
                <a:solidFill>
                  <a:schemeClr val="tx1">
                    <a:lumMod val="75000"/>
                  </a:schemeClr>
                </a:solidFill>
              </a:rPr>
              <a:t>2   </a:t>
            </a:r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7574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사이트 구현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–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메인 페이지</a:t>
            </a:r>
          </a:p>
          <a:p>
            <a:endParaRPr lang="ko-KR" altLang="en-US" sz="2000" b="1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D7FFA6B0-45E7-F3C3-7BE5-2B4DD3B36C5E}"/>
              </a:ext>
            </a:extLst>
          </p:cNvPr>
          <p:cNvSpPr/>
          <p:nvPr/>
        </p:nvSpPr>
        <p:spPr>
          <a:xfrm>
            <a:off x="8894355" y="6265259"/>
            <a:ext cx="3297645" cy="5927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B04FDA1-2537-B50E-2B89-A9F676EFC265}"/>
              </a:ext>
            </a:extLst>
          </p:cNvPr>
          <p:cNvSpPr/>
          <p:nvPr/>
        </p:nvSpPr>
        <p:spPr>
          <a:xfrm>
            <a:off x="6476104" y="1289449"/>
            <a:ext cx="5119324" cy="49326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4FB5F01-22EB-807A-EA11-80FB871DDF69}"/>
              </a:ext>
            </a:extLst>
          </p:cNvPr>
          <p:cNvSpPr txBox="1"/>
          <p:nvPr/>
        </p:nvSpPr>
        <p:spPr>
          <a:xfrm>
            <a:off x="6867196" y="3290267"/>
            <a:ext cx="4054318" cy="20867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메인 페이지의 </a:t>
            </a:r>
            <a:r>
              <a:rPr lang="en-US" altLang="ko-K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2, 3 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구역은  배경 동영상이 반복 재생되고 각각에 맞는 데이터를 출력하는 컴포넌트를 이용함</a:t>
            </a:r>
            <a:endParaRPr lang="en-US" altLang="ko-KR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컴포넌트를 불러올 때 각각 클래스 명을 따로 주어서 </a:t>
            </a:r>
            <a:r>
              <a:rPr lang="en-US" altLang="ko-K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CSS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를 구분하였음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F0209FC-784E-7DEA-8792-4A0CC1EB79C3}"/>
              </a:ext>
            </a:extLst>
          </p:cNvPr>
          <p:cNvSpPr txBox="1"/>
          <p:nvPr/>
        </p:nvSpPr>
        <p:spPr>
          <a:xfrm>
            <a:off x="6611865" y="2315460"/>
            <a:ext cx="49327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사이트 분석 </a:t>
            </a:r>
            <a:r>
              <a: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– </a:t>
            </a:r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메인 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C</a:t>
            </a:r>
            <a:r>
              <a: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ompany, Game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BF8D2658-4A70-8F15-3DF9-823F62D292F8}"/>
              </a:ext>
            </a:extLst>
          </p:cNvPr>
          <p:cNvCxnSpPr>
            <a:cxnSpLocks/>
          </p:cNvCxnSpPr>
          <p:nvPr/>
        </p:nvCxnSpPr>
        <p:spPr>
          <a:xfrm>
            <a:off x="6933470" y="3053354"/>
            <a:ext cx="3988044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461" y="857680"/>
            <a:ext cx="5802190" cy="372524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707" y="2949615"/>
            <a:ext cx="5397901" cy="3532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36563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230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</a:t>
            </a:r>
            <a:r>
              <a:rPr lang="en-US" altLang="ko-KR" sz="1400" dirty="0" smtClean="0">
                <a:solidFill>
                  <a:schemeClr val="tx1">
                    <a:lumMod val="75000"/>
                  </a:schemeClr>
                </a:solidFill>
              </a:rPr>
              <a:t>2   </a:t>
            </a:r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7574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사이트 구현 </a:t>
            </a:r>
            <a:r>
              <a:rPr lang="en-US" altLang="ko-KR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– </a:t>
            </a:r>
            <a:r>
              <a:rPr lang="ko-KR" altLang="en-US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메인 페이지</a:t>
            </a:r>
            <a:endParaRPr lang="ko-KR" altLang="en-US" sz="2000" b="1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D7FFA6B0-45E7-F3C3-7BE5-2B4DD3B36C5E}"/>
              </a:ext>
            </a:extLst>
          </p:cNvPr>
          <p:cNvSpPr/>
          <p:nvPr/>
        </p:nvSpPr>
        <p:spPr>
          <a:xfrm>
            <a:off x="8894355" y="6265259"/>
            <a:ext cx="3297645" cy="5927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053" y="1119300"/>
            <a:ext cx="7241574" cy="4751489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DB04FDA1-2537-B50E-2B89-A9F676EFC265}"/>
              </a:ext>
            </a:extLst>
          </p:cNvPr>
          <p:cNvSpPr/>
          <p:nvPr/>
        </p:nvSpPr>
        <p:spPr>
          <a:xfrm>
            <a:off x="7731396" y="1172354"/>
            <a:ext cx="3950529" cy="49326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4FB5F01-22EB-807A-EA11-80FB871DDF69}"/>
              </a:ext>
            </a:extLst>
          </p:cNvPr>
          <p:cNvSpPr txBox="1"/>
          <p:nvPr/>
        </p:nvSpPr>
        <p:spPr>
          <a:xfrm>
            <a:off x="7894897" y="3090071"/>
            <a:ext cx="3331068" cy="142192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ko-KR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useRef</a:t>
            </a:r>
            <a:r>
              <a:rPr lang="en-US" altLang="ko-K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 )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와 </a:t>
            </a:r>
            <a:r>
              <a:rPr lang="en-US" altLang="ko-KR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useLayoutEffect</a:t>
            </a:r>
            <a:r>
              <a:rPr lang="en-US" altLang="ko-K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 )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를 이용하여  사진 구역에 마우스 오버 시 사진 슬라이드가 멈추고 아웃 시 사진이 무한대로 흘러가는 컴포넌트를 구현 함  </a:t>
            </a:r>
            <a:endParaRPr lang="ko-KR" altLang="en-US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F0209FC-784E-7DEA-8792-4A0CC1EB79C3}"/>
              </a:ext>
            </a:extLst>
          </p:cNvPr>
          <p:cNvSpPr txBox="1"/>
          <p:nvPr/>
        </p:nvSpPr>
        <p:spPr>
          <a:xfrm>
            <a:off x="7803972" y="2287882"/>
            <a:ext cx="34584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사이트 분석 </a:t>
            </a:r>
            <a:r>
              <a: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– </a:t>
            </a:r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메인 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P</a:t>
            </a:r>
            <a:r>
              <a: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eople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F8D2658-4A70-8F15-3DF9-823F62D292F8}"/>
              </a:ext>
            </a:extLst>
          </p:cNvPr>
          <p:cNvCxnSpPr>
            <a:cxnSpLocks/>
          </p:cNvCxnSpPr>
          <p:nvPr/>
        </p:nvCxnSpPr>
        <p:spPr>
          <a:xfrm>
            <a:off x="7894897" y="2929787"/>
            <a:ext cx="3276616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화살표 연결선 3"/>
          <p:cNvCxnSpPr/>
          <p:nvPr/>
        </p:nvCxnSpPr>
        <p:spPr>
          <a:xfrm>
            <a:off x="1371600" y="6104976"/>
            <a:ext cx="41360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830152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230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</a:t>
            </a:r>
            <a:r>
              <a:rPr lang="en-US" altLang="ko-KR" sz="1400" dirty="0" smtClean="0">
                <a:solidFill>
                  <a:schemeClr val="tx1">
                    <a:lumMod val="75000"/>
                  </a:schemeClr>
                </a:solidFill>
              </a:rPr>
              <a:t>2   </a:t>
            </a:r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7574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사이트 구현 </a:t>
            </a:r>
            <a:r>
              <a:rPr lang="en-US" altLang="ko-KR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– </a:t>
            </a:r>
            <a:r>
              <a:rPr lang="ko-KR" altLang="en-US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메인 페이지</a:t>
            </a:r>
            <a:endParaRPr lang="ko-KR" altLang="en-US" sz="2000" b="1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D7FFA6B0-45E7-F3C3-7BE5-2B4DD3B36C5E}"/>
              </a:ext>
            </a:extLst>
          </p:cNvPr>
          <p:cNvSpPr/>
          <p:nvPr/>
        </p:nvSpPr>
        <p:spPr>
          <a:xfrm>
            <a:off x="8894355" y="6265259"/>
            <a:ext cx="3297645" cy="5927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B04FDA1-2537-B50E-2B89-A9F676EFC265}"/>
              </a:ext>
            </a:extLst>
          </p:cNvPr>
          <p:cNvSpPr/>
          <p:nvPr/>
        </p:nvSpPr>
        <p:spPr>
          <a:xfrm>
            <a:off x="7731396" y="1172354"/>
            <a:ext cx="3950529" cy="49326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4FB5F01-22EB-807A-EA11-80FB871DDF69}"/>
              </a:ext>
            </a:extLst>
          </p:cNvPr>
          <p:cNvSpPr txBox="1"/>
          <p:nvPr/>
        </p:nvSpPr>
        <p:spPr>
          <a:xfrm>
            <a:off x="7894897" y="3090071"/>
            <a:ext cx="3331068" cy="20867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ko-K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Swipe 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컴포넌트를 이용하여 슬라이드 배너를 구현함</a:t>
            </a:r>
            <a:endParaRPr lang="en-US" altLang="ko-KR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각각 배너를 클릭 시 </a:t>
            </a:r>
            <a:r>
              <a:rPr lang="en-US" altLang="ko-K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state( )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로 데이터를 넘겨서 자세한 내용을 볼 수 있는 서브 페이지로 이동하게 하는 컴포넌트 구현</a:t>
            </a:r>
            <a:endParaRPr lang="ko-KR" altLang="en-US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F0209FC-784E-7DEA-8792-4A0CC1EB79C3}"/>
              </a:ext>
            </a:extLst>
          </p:cNvPr>
          <p:cNvSpPr txBox="1"/>
          <p:nvPr/>
        </p:nvSpPr>
        <p:spPr>
          <a:xfrm>
            <a:off x="7803972" y="2287882"/>
            <a:ext cx="34584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사이트 분석 </a:t>
            </a:r>
            <a:r>
              <a: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– </a:t>
            </a:r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메인 </a:t>
            </a:r>
            <a:r>
              <a: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News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F8D2658-4A70-8F15-3DF9-823F62D292F8}"/>
              </a:ext>
            </a:extLst>
          </p:cNvPr>
          <p:cNvCxnSpPr>
            <a:cxnSpLocks/>
          </p:cNvCxnSpPr>
          <p:nvPr/>
        </p:nvCxnSpPr>
        <p:spPr>
          <a:xfrm>
            <a:off x="7894897" y="2929787"/>
            <a:ext cx="3276616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088" y="1255378"/>
            <a:ext cx="7486558" cy="4766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90690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230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</a:t>
            </a:r>
            <a:r>
              <a:rPr lang="en-US" altLang="ko-KR" sz="1400" dirty="0" smtClean="0">
                <a:solidFill>
                  <a:schemeClr val="tx1">
                    <a:lumMod val="75000"/>
                  </a:schemeClr>
                </a:solidFill>
              </a:rPr>
              <a:t>2   </a:t>
            </a:r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8087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사이트 구현 </a:t>
            </a:r>
            <a:r>
              <a:rPr lang="en-US" altLang="ko-KR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-  </a:t>
            </a:r>
            <a:r>
              <a:rPr lang="ko-KR" altLang="en-US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서브 페이지</a:t>
            </a:r>
            <a:endParaRPr lang="ko-KR" altLang="en-US" sz="2000" b="1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D7FFA6B0-45E7-F3C3-7BE5-2B4DD3B36C5E}"/>
              </a:ext>
            </a:extLst>
          </p:cNvPr>
          <p:cNvSpPr/>
          <p:nvPr/>
        </p:nvSpPr>
        <p:spPr>
          <a:xfrm>
            <a:off x="8894355" y="6265259"/>
            <a:ext cx="3297645" cy="5927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B04FDA1-2537-B50E-2B89-A9F676EFC265}"/>
              </a:ext>
            </a:extLst>
          </p:cNvPr>
          <p:cNvSpPr/>
          <p:nvPr/>
        </p:nvSpPr>
        <p:spPr>
          <a:xfrm>
            <a:off x="7302842" y="1289449"/>
            <a:ext cx="4292585" cy="49326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4FB5F01-22EB-807A-EA11-80FB871DDF69}"/>
              </a:ext>
            </a:extLst>
          </p:cNvPr>
          <p:cNvSpPr txBox="1"/>
          <p:nvPr/>
        </p:nvSpPr>
        <p:spPr>
          <a:xfrm>
            <a:off x="7760042" y="3290267"/>
            <a:ext cx="3161471" cy="12501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넥슨 게임의 데이터들을 </a:t>
            </a:r>
            <a:r>
              <a:rPr lang="en-US" altLang="ko-KR" sz="16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map( )</a:t>
            </a:r>
            <a:r>
              <a:rPr lang="ko-KR" altLang="en-US" sz="16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함수를 이용하여 리스트화 함</a:t>
            </a:r>
            <a:endParaRPr lang="en-US" altLang="ko-KR" sz="16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endParaRPr lang="en-US" altLang="ko-KR" sz="16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ko-KR" altLang="en-US" sz="16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각각의 목록 클릭 시 관련 팝업 창이 등장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F0209FC-784E-7DEA-8792-4A0CC1EB79C3}"/>
              </a:ext>
            </a:extLst>
          </p:cNvPr>
          <p:cNvSpPr txBox="1"/>
          <p:nvPr/>
        </p:nvSpPr>
        <p:spPr>
          <a:xfrm>
            <a:off x="7643036" y="2354777"/>
            <a:ext cx="3395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사이트 분석 </a:t>
            </a:r>
            <a:r>
              <a: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– </a:t>
            </a:r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서브 </a:t>
            </a:r>
            <a:r>
              <a: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GAME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BF8D2658-4A70-8F15-3DF9-823F62D292F8}"/>
              </a:ext>
            </a:extLst>
          </p:cNvPr>
          <p:cNvCxnSpPr>
            <a:cxnSpLocks/>
          </p:cNvCxnSpPr>
          <p:nvPr/>
        </p:nvCxnSpPr>
        <p:spPr>
          <a:xfrm>
            <a:off x="7858897" y="3053354"/>
            <a:ext cx="3062617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461" y="954509"/>
            <a:ext cx="6655991" cy="5400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54025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230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</a:t>
            </a:r>
            <a:r>
              <a:rPr lang="en-US" altLang="ko-KR" sz="1400" dirty="0" smtClean="0">
                <a:solidFill>
                  <a:schemeClr val="tx1">
                    <a:lumMod val="75000"/>
                  </a:schemeClr>
                </a:solidFill>
              </a:rPr>
              <a:t>2   </a:t>
            </a:r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8087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사이트 구현 </a:t>
            </a:r>
            <a:r>
              <a:rPr lang="en-US" altLang="ko-KR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-  </a:t>
            </a:r>
            <a:r>
              <a:rPr lang="ko-KR" altLang="en-US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서브 페이지</a:t>
            </a:r>
            <a:endParaRPr lang="ko-KR" altLang="en-US" sz="2000" b="1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D7FFA6B0-45E7-F3C3-7BE5-2B4DD3B36C5E}"/>
              </a:ext>
            </a:extLst>
          </p:cNvPr>
          <p:cNvSpPr/>
          <p:nvPr/>
        </p:nvSpPr>
        <p:spPr>
          <a:xfrm>
            <a:off x="8894355" y="6265259"/>
            <a:ext cx="3297645" cy="5927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B04FDA1-2537-B50E-2B89-A9F676EFC265}"/>
              </a:ext>
            </a:extLst>
          </p:cNvPr>
          <p:cNvSpPr/>
          <p:nvPr/>
        </p:nvSpPr>
        <p:spPr>
          <a:xfrm>
            <a:off x="7302842" y="1289449"/>
            <a:ext cx="4292585" cy="493262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4FB5F01-22EB-807A-EA11-80FB871DDF69}"/>
              </a:ext>
            </a:extLst>
          </p:cNvPr>
          <p:cNvSpPr txBox="1"/>
          <p:nvPr/>
        </p:nvSpPr>
        <p:spPr>
          <a:xfrm>
            <a:off x="7760042" y="3290267"/>
            <a:ext cx="3161471" cy="223445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ko-KR" sz="16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GAME</a:t>
            </a:r>
            <a:r>
              <a:rPr lang="ko-KR" altLang="en-US" sz="16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페이지에서 게임 리스트 클릭 시</a:t>
            </a:r>
            <a:endParaRPr lang="en-US" altLang="ko-KR" sz="16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ko-KR" altLang="en-US" sz="16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해당 게임의 데이터들을 </a:t>
            </a:r>
            <a:r>
              <a:rPr lang="ko-KR" altLang="en-US" sz="1600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팝업창에</a:t>
            </a:r>
            <a:r>
              <a:rPr lang="ko-KR" altLang="en-US" sz="16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시각화하는 함수를 이용하여 컴포넌트 구현</a:t>
            </a:r>
            <a:endParaRPr lang="en-US" altLang="ko-KR" sz="16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endParaRPr lang="en-US" altLang="ko-KR" sz="16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ko-KR" altLang="en-US" sz="16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동영상</a:t>
            </a:r>
            <a:r>
              <a:rPr lang="en-US" altLang="ko-KR" sz="16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6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홈페이지 링크 등이 있음</a:t>
            </a:r>
            <a:endParaRPr lang="en-US" altLang="ko-KR" sz="16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endParaRPr lang="en-US" altLang="ko-KR" sz="16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F0209FC-784E-7DEA-8792-4A0CC1EB79C3}"/>
              </a:ext>
            </a:extLst>
          </p:cNvPr>
          <p:cNvSpPr txBox="1"/>
          <p:nvPr/>
        </p:nvSpPr>
        <p:spPr>
          <a:xfrm>
            <a:off x="7643036" y="1734569"/>
            <a:ext cx="339548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사이트 분석 </a:t>
            </a:r>
            <a:r>
              <a: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– </a:t>
            </a:r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서브 </a:t>
            </a:r>
            <a:r>
              <a: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GAME</a:t>
            </a:r>
          </a:p>
          <a:p>
            <a:endParaRPr lang="en-US" altLang="ko-KR" sz="2400" dirty="0" smtClean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게임 정보 팝업 창 컴포넌트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BF8D2658-4A70-8F15-3DF9-823F62D292F8}"/>
              </a:ext>
            </a:extLst>
          </p:cNvPr>
          <p:cNvCxnSpPr>
            <a:cxnSpLocks/>
          </p:cNvCxnSpPr>
          <p:nvPr/>
        </p:nvCxnSpPr>
        <p:spPr>
          <a:xfrm>
            <a:off x="7858897" y="3053354"/>
            <a:ext cx="3062617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26" y="1445741"/>
            <a:ext cx="7001458" cy="4231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93720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230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</a:t>
            </a:r>
            <a:r>
              <a:rPr lang="en-US" altLang="ko-KR" sz="1400" dirty="0" smtClean="0">
                <a:solidFill>
                  <a:schemeClr val="tx1">
                    <a:lumMod val="75000"/>
                  </a:schemeClr>
                </a:solidFill>
              </a:rPr>
              <a:t>2   </a:t>
            </a:r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8087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사이트 구현 </a:t>
            </a:r>
            <a:r>
              <a:rPr lang="en-US" altLang="ko-KR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-  </a:t>
            </a:r>
            <a:r>
              <a:rPr lang="ko-KR" altLang="en-US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서브 페이지</a:t>
            </a:r>
            <a:endParaRPr lang="ko-KR" altLang="en-US" sz="2000" b="1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D7FFA6B0-45E7-F3C3-7BE5-2B4DD3B36C5E}"/>
              </a:ext>
            </a:extLst>
          </p:cNvPr>
          <p:cNvSpPr/>
          <p:nvPr/>
        </p:nvSpPr>
        <p:spPr>
          <a:xfrm>
            <a:off x="8894355" y="6265259"/>
            <a:ext cx="3297645" cy="5927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B04FDA1-2537-B50E-2B89-A9F676EFC265}"/>
              </a:ext>
            </a:extLst>
          </p:cNvPr>
          <p:cNvSpPr/>
          <p:nvPr/>
        </p:nvSpPr>
        <p:spPr>
          <a:xfrm>
            <a:off x="1153688" y="4555340"/>
            <a:ext cx="10133896" cy="22029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4FB5F01-22EB-807A-EA11-80FB871DDF69}"/>
              </a:ext>
            </a:extLst>
          </p:cNvPr>
          <p:cNvSpPr txBox="1"/>
          <p:nvPr/>
        </p:nvSpPr>
        <p:spPr>
          <a:xfrm>
            <a:off x="1719244" y="5284193"/>
            <a:ext cx="3161471" cy="10895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넥슨 자체 블로그 페이지와 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관련된 데이터들을 </a:t>
            </a:r>
            <a:r>
              <a:rPr lang="en-US" altLang="ko-K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map( )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함수를 통해 시각화 후 </a:t>
            </a:r>
            <a:r>
              <a:rPr lang="en-US" altLang="ko-K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grid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방식을 통해 정리함</a:t>
            </a:r>
            <a:endParaRPr lang="en-US" altLang="ko-KR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F0209FC-784E-7DEA-8792-4A0CC1EB79C3}"/>
              </a:ext>
            </a:extLst>
          </p:cNvPr>
          <p:cNvSpPr txBox="1"/>
          <p:nvPr/>
        </p:nvSpPr>
        <p:spPr>
          <a:xfrm>
            <a:off x="1559891" y="4608329"/>
            <a:ext cx="36359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사이트 분석 </a:t>
            </a:r>
            <a:r>
              <a: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– </a:t>
            </a:r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서브 </a:t>
            </a:r>
            <a:r>
              <a: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PEOPLE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BF8D2658-4A70-8F15-3DF9-823F62D292F8}"/>
              </a:ext>
            </a:extLst>
          </p:cNvPr>
          <p:cNvCxnSpPr>
            <a:cxnSpLocks/>
          </p:cNvCxnSpPr>
          <p:nvPr/>
        </p:nvCxnSpPr>
        <p:spPr>
          <a:xfrm>
            <a:off x="1768670" y="5082436"/>
            <a:ext cx="3062617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9891" y="884319"/>
            <a:ext cx="3888409" cy="359778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3419" y="937307"/>
            <a:ext cx="5144165" cy="345854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4FB5F01-22EB-807A-EA11-80FB871DDF69}"/>
              </a:ext>
            </a:extLst>
          </p:cNvPr>
          <p:cNvSpPr txBox="1"/>
          <p:nvPr/>
        </p:nvSpPr>
        <p:spPr>
          <a:xfrm>
            <a:off x="7134765" y="5187850"/>
            <a:ext cx="3161471" cy="7571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ko-K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Swipe 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컴포넌트를 이용하여 자동으로 넘어가는 슬라이드 배너 구현</a:t>
            </a:r>
            <a:endParaRPr lang="en-US" altLang="ko-KR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BF8D2658-4A70-8F15-3DF9-823F62D292F8}"/>
              </a:ext>
            </a:extLst>
          </p:cNvPr>
          <p:cNvCxnSpPr>
            <a:cxnSpLocks/>
          </p:cNvCxnSpPr>
          <p:nvPr/>
        </p:nvCxnSpPr>
        <p:spPr>
          <a:xfrm flipH="1" flipV="1">
            <a:off x="5828481" y="4650243"/>
            <a:ext cx="25757" cy="2013157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297413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230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</a:t>
            </a:r>
            <a:r>
              <a:rPr lang="en-US" altLang="ko-KR" sz="1400" dirty="0" smtClean="0">
                <a:solidFill>
                  <a:schemeClr val="tx1">
                    <a:lumMod val="75000"/>
                  </a:schemeClr>
                </a:solidFill>
              </a:rPr>
              <a:t>2   </a:t>
            </a:r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8087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사이트 구현 </a:t>
            </a:r>
            <a:r>
              <a:rPr lang="en-US" altLang="ko-KR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-  </a:t>
            </a:r>
            <a:r>
              <a:rPr lang="ko-KR" altLang="en-US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서브 페이지</a:t>
            </a:r>
            <a:endParaRPr lang="ko-KR" altLang="en-US" sz="2000" b="1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D7FFA6B0-45E7-F3C3-7BE5-2B4DD3B36C5E}"/>
              </a:ext>
            </a:extLst>
          </p:cNvPr>
          <p:cNvSpPr/>
          <p:nvPr/>
        </p:nvSpPr>
        <p:spPr>
          <a:xfrm>
            <a:off x="8894355" y="6265259"/>
            <a:ext cx="3297645" cy="5927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B04FDA1-2537-B50E-2B89-A9F676EFC265}"/>
              </a:ext>
            </a:extLst>
          </p:cNvPr>
          <p:cNvSpPr/>
          <p:nvPr/>
        </p:nvSpPr>
        <p:spPr>
          <a:xfrm>
            <a:off x="7302842" y="1289449"/>
            <a:ext cx="4292585" cy="493262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4FB5F01-22EB-807A-EA11-80FB871DDF69}"/>
              </a:ext>
            </a:extLst>
          </p:cNvPr>
          <p:cNvSpPr txBox="1"/>
          <p:nvPr/>
        </p:nvSpPr>
        <p:spPr>
          <a:xfrm>
            <a:off x="7760042" y="2832873"/>
            <a:ext cx="3161471" cy="33891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상단의 탭 메뉴 클릭 시 그에 알맞은 데이터들을 출력하는 </a:t>
            </a:r>
            <a:r>
              <a:rPr lang="en-US" altLang="ko-K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Tab 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컴포넌트 구현</a:t>
            </a:r>
            <a:endParaRPr lang="en-US" altLang="ko-KR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en-US" altLang="ko-KR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useState</a:t>
            </a:r>
            <a:r>
              <a:rPr lang="en-US" altLang="ko-K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 )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를 이용해 어떤 </a:t>
            </a:r>
            <a:r>
              <a:rPr lang="en-US" altLang="ko-K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Tab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 선택되어 있는지 확인 가능한 함수를 구현하였고  </a:t>
            </a:r>
            <a:endParaRPr lang="en-US" altLang="ko-KR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삼항연산자를 통해 선택한 탭에 클래스를 추가하여 선택한 탭에 해당하는 데이터를 출력하는 컴포넌트 구현</a:t>
            </a:r>
            <a:endParaRPr lang="ko-KR" altLang="en-US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F0209FC-784E-7DEA-8792-4A0CC1EB79C3}"/>
              </a:ext>
            </a:extLst>
          </p:cNvPr>
          <p:cNvSpPr txBox="1"/>
          <p:nvPr/>
        </p:nvSpPr>
        <p:spPr>
          <a:xfrm>
            <a:off x="7631168" y="1520387"/>
            <a:ext cx="363593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사이트 분석 </a:t>
            </a:r>
            <a:r>
              <a: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– </a:t>
            </a:r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서브</a:t>
            </a:r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 </a:t>
            </a:r>
            <a:r>
              <a: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PEOPLE</a:t>
            </a:r>
          </a:p>
          <a:p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</a:endParaRPr>
          </a:p>
          <a:p>
            <a:pPr algn="ctr"/>
            <a:r>
              <a: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Tab </a:t>
            </a:r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컴포넌트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</a:endParaRPr>
          </a:p>
          <a:p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BF8D2658-4A70-8F15-3DF9-823F62D292F8}"/>
              </a:ext>
            </a:extLst>
          </p:cNvPr>
          <p:cNvCxnSpPr>
            <a:cxnSpLocks/>
          </p:cNvCxnSpPr>
          <p:nvPr/>
        </p:nvCxnSpPr>
        <p:spPr>
          <a:xfrm>
            <a:off x="7858896" y="2678636"/>
            <a:ext cx="3062617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402" y="857679"/>
            <a:ext cx="4873598" cy="440914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328" y="2546282"/>
            <a:ext cx="5765800" cy="3871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21762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230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</a:t>
            </a:r>
            <a:r>
              <a:rPr lang="en-US" altLang="ko-KR" sz="1400" dirty="0" smtClean="0">
                <a:solidFill>
                  <a:schemeClr val="tx1">
                    <a:lumMod val="75000"/>
                  </a:schemeClr>
                </a:solidFill>
              </a:rPr>
              <a:t>2   </a:t>
            </a:r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8087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사이트 구현 </a:t>
            </a:r>
            <a:r>
              <a:rPr lang="en-US" altLang="ko-KR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-  </a:t>
            </a:r>
            <a:r>
              <a:rPr lang="ko-KR" altLang="en-US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서브 페이지</a:t>
            </a:r>
            <a:endParaRPr lang="ko-KR" altLang="en-US" sz="2000" b="1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D7FFA6B0-45E7-F3C3-7BE5-2B4DD3B36C5E}"/>
              </a:ext>
            </a:extLst>
          </p:cNvPr>
          <p:cNvSpPr/>
          <p:nvPr/>
        </p:nvSpPr>
        <p:spPr>
          <a:xfrm>
            <a:off x="8894355" y="6265259"/>
            <a:ext cx="3297645" cy="5927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B04FDA1-2537-B50E-2B89-A9F676EFC265}"/>
              </a:ext>
            </a:extLst>
          </p:cNvPr>
          <p:cNvSpPr/>
          <p:nvPr/>
        </p:nvSpPr>
        <p:spPr>
          <a:xfrm>
            <a:off x="7302842" y="1289449"/>
            <a:ext cx="4292585" cy="49326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4FB5F01-22EB-807A-EA11-80FB871DDF69}"/>
              </a:ext>
            </a:extLst>
          </p:cNvPr>
          <p:cNvSpPr txBox="1"/>
          <p:nvPr/>
        </p:nvSpPr>
        <p:spPr>
          <a:xfrm>
            <a:off x="7760042" y="3290267"/>
            <a:ext cx="3161471" cy="17543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넥슨 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관련 기사 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데이터들을 </a:t>
            </a:r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map( )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함수를 이용하여 리스트화 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함</a:t>
            </a:r>
            <a:endParaRPr lang="en-US" altLang="ko-KR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클릭 시 자세한 뉴스 내용이 정리되어 있는 페이지로 이동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F0209FC-784E-7DEA-8792-4A0CC1EB79C3}"/>
              </a:ext>
            </a:extLst>
          </p:cNvPr>
          <p:cNvSpPr txBox="1"/>
          <p:nvPr/>
        </p:nvSpPr>
        <p:spPr>
          <a:xfrm>
            <a:off x="7643036" y="2354777"/>
            <a:ext cx="33922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사이트 분석 </a:t>
            </a:r>
            <a:r>
              <a: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– </a:t>
            </a:r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서브 </a:t>
            </a:r>
            <a:r>
              <a: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NEWS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BF8D2658-4A70-8F15-3DF9-823F62D292F8}"/>
              </a:ext>
            </a:extLst>
          </p:cNvPr>
          <p:cNvCxnSpPr>
            <a:cxnSpLocks/>
          </p:cNvCxnSpPr>
          <p:nvPr/>
        </p:nvCxnSpPr>
        <p:spPr>
          <a:xfrm>
            <a:off x="7858897" y="3053354"/>
            <a:ext cx="3062617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856" y="975159"/>
            <a:ext cx="5995988" cy="529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5586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230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</a:t>
            </a:r>
            <a:r>
              <a:rPr lang="en-US" altLang="ko-KR" sz="1400" dirty="0" smtClean="0">
                <a:solidFill>
                  <a:schemeClr val="tx1">
                    <a:lumMod val="75000"/>
                  </a:schemeClr>
                </a:solidFill>
              </a:rPr>
              <a:t>2   </a:t>
            </a:r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8087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사이트 구현 </a:t>
            </a:r>
            <a:r>
              <a:rPr lang="en-US" altLang="ko-KR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-  </a:t>
            </a:r>
            <a:r>
              <a:rPr lang="ko-KR" altLang="en-US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서브 페이지</a:t>
            </a:r>
            <a:endParaRPr lang="ko-KR" altLang="en-US" sz="2000" b="1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D7FFA6B0-45E7-F3C3-7BE5-2B4DD3B36C5E}"/>
              </a:ext>
            </a:extLst>
          </p:cNvPr>
          <p:cNvSpPr/>
          <p:nvPr/>
        </p:nvSpPr>
        <p:spPr>
          <a:xfrm>
            <a:off x="8894355" y="6265259"/>
            <a:ext cx="3297645" cy="5927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B04FDA1-2537-B50E-2B89-A9F676EFC265}"/>
              </a:ext>
            </a:extLst>
          </p:cNvPr>
          <p:cNvSpPr/>
          <p:nvPr/>
        </p:nvSpPr>
        <p:spPr>
          <a:xfrm>
            <a:off x="7302842" y="1289449"/>
            <a:ext cx="4292585" cy="493262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4FB5F01-22EB-807A-EA11-80FB871DDF69}"/>
              </a:ext>
            </a:extLst>
          </p:cNvPr>
          <p:cNvSpPr txBox="1"/>
          <p:nvPr/>
        </p:nvSpPr>
        <p:spPr>
          <a:xfrm>
            <a:off x="7760042" y="3290267"/>
            <a:ext cx="3161471" cy="205960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메인 페이지 </a:t>
            </a:r>
            <a:r>
              <a:rPr lang="en-US" altLang="ko-K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NEWS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섹션</a:t>
            </a:r>
            <a:r>
              <a:rPr lang="en-US" altLang="ko-K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서브페이지 </a:t>
            </a:r>
            <a:r>
              <a:rPr lang="en-US" altLang="ko-K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NEWS List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에서 </a:t>
            </a:r>
            <a:endParaRPr lang="en-US" altLang="ko-KR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뉴스 클릭 시 </a:t>
            </a:r>
            <a:r>
              <a:rPr lang="en-US" altLang="ko-K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Link 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컴포넌트로 페이지 이동이 되며 </a:t>
            </a:r>
            <a:endParaRPr lang="en-US" altLang="ko-KR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en-US" altLang="ko-K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state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로 해당 뉴스 와 관련된 데이터들을 넘겨 받아 출력하는 컴포넌트</a:t>
            </a:r>
            <a:endParaRPr lang="ko-KR" altLang="en-US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F0209FC-784E-7DEA-8792-4A0CC1EB79C3}"/>
              </a:ext>
            </a:extLst>
          </p:cNvPr>
          <p:cNvSpPr txBox="1"/>
          <p:nvPr/>
        </p:nvSpPr>
        <p:spPr>
          <a:xfrm>
            <a:off x="7591475" y="1596312"/>
            <a:ext cx="387477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사이트 분석 </a:t>
            </a:r>
            <a:r>
              <a: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– </a:t>
            </a:r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서브 </a:t>
            </a:r>
            <a:r>
              <a: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news</a:t>
            </a:r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기사</a:t>
            </a:r>
            <a:endParaRPr lang="en-US" altLang="ko-KR" sz="2400" dirty="0" smtClean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 algn="ctr"/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뉴스 보기 컴포넌트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BF8D2658-4A70-8F15-3DF9-823F62D292F8}"/>
              </a:ext>
            </a:extLst>
          </p:cNvPr>
          <p:cNvCxnSpPr>
            <a:cxnSpLocks/>
          </p:cNvCxnSpPr>
          <p:nvPr/>
        </p:nvCxnSpPr>
        <p:spPr>
          <a:xfrm>
            <a:off x="7858897" y="3053354"/>
            <a:ext cx="3062617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394" y="931597"/>
            <a:ext cx="5886450" cy="564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3616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화이트이(가) 표시된 사진&#10;&#10;자동 생성된 설명">
            <a:extLst>
              <a:ext uri="{FF2B5EF4-FFF2-40B4-BE49-F238E27FC236}">
                <a16:creationId xmlns:a16="http://schemas.microsoft.com/office/drawing/2014/main" id="{12A3988B-A791-F724-20EF-5237741BB79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7727" y="0"/>
            <a:ext cx="6114274" cy="6858000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FEB64DA2-CF28-1300-D1BE-BC4B0C612574}"/>
              </a:ext>
            </a:extLst>
          </p:cNvPr>
          <p:cNvCxnSpPr>
            <a:cxnSpLocks/>
          </p:cNvCxnSpPr>
          <p:nvPr/>
        </p:nvCxnSpPr>
        <p:spPr>
          <a:xfrm>
            <a:off x="737937" y="2570356"/>
            <a:ext cx="5358063" cy="0"/>
          </a:xfrm>
          <a:prstGeom prst="line">
            <a:avLst/>
          </a:prstGeom>
          <a:ln w="190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781F4A5-59A2-D820-926B-445ABCFE9532}"/>
              </a:ext>
            </a:extLst>
          </p:cNvPr>
          <p:cNvSpPr txBox="1"/>
          <p:nvPr/>
        </p:nvSpPr>
        <p:spPr>
          <a:xfrm>
            <a:off x="737937" y="2805317"/>
            <a:ext cx="10406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Part 3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F4F531-38B8-8BAB-F0A9-99183AE094EA}"/>
              </a:ext>
            </a:extLst>
          </p:cNvPr>
          <p:cNvSpPr txBox="1"/>
          <p:nvPr/>
        </p:nvSpPr>
        <p:spPr>
          <a:xfrm>
            <a:off x="1735326" y="2805317"/>
            <a:ext cx="1518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solidFill>
                  <a:schemeClr val="bg1"/>
                </a:solidFill>
                <a:latin typeface="+mn-ea"/>
              </a:rPr>
              <a:t>향후 계획</a:t>
            </a:r>
            <a:endParaRPr lang="ko-KR" altLang="en-US" sz="28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1242048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936BD49-CE9F-9DB9-6C03-7D721A3C6EB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7420" y="417094"/>
            <a:ext cx="11317485" cy="2264661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3443C040-2DF2-0CFA-C095-E11F43495F8F}"/>
              </a:ext>
            </a:extLst>
          </p:cNvPr>
          <p:cNvCxnSpPr>
            <a:cxnSpLocks/>
          </p:cNvCxnSpPr>
          <p:nvPr/>
        </p:nvCxnSpPr>
        <p:spPr>
          <a:xfrm>
            <a:off x="877637" y="907716"/>
            <a:ext cx="5358063" cy="0"/>
          </a:xfrm>
          <a:prstGeom prst="line">
            <a:avLst/>
          </a:prstGeom>
          <a:ln w="1905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18C5174-002E-8FB9-7655-0FC41CE52AE0}"/>
              </a:ext>
            </a:extLst>
          </p:cNvPr>
          <p:cNvSpPr txBox="1"/>
          <p:nvPr/>
        </p:nvSpPr>
        <p:spPr>
          <a:xfrm>
            <a:off x="968843" y="1136729"/>
            <a:ext cx="8066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tx1">
                    <a:lumMod val="75000"/>
                  </a:schemeClr>
                </a:solidFill>
              </a:rPr>
              <a:t>목차</a:t>
            </a: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D3B5107A-D926-DA22-A0DD-6CAE9AE971DA}"/>
              </a:ext>
            </a:extLst>
          </p:cNvPr>
          <p:cNvSpPr/>
          <p:nvPr/>
        </p:nvSpPr>
        <p:spPr>
          <a:xfrm>
            <a:off x="2230965" y="3596121"/>
            <a:ext cx="1535598" cy="1535598"/>
          </a:xfrm>
          <a:prstGeom prst="ellipse">
            <a:avLst/>
          </a:prstGeom>
          <a:solidFill>
            <a:schemeClr val="tx1">
              <a:lumMod val="65000"/>
              <a:lumOff val="3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C9396F-783B-AE52-1832-45DBE9A19E9E}"/>
              </a:ext>
            </a:extLst>
          </p:cNvPr>
          <p:cNvSpPr txBox="1"/>
          <p:nvPr/>
        </p:nvSpPr>
        <p:spPr>
          <a:xfrm>
            <a:off x="2657130" y="4140457"/>
            <a:ext cx="730101" cy="6497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01</a:t>
            </a:r>
            <a:endParaRPr lang="ko-KR" altLang="en-US" sz="3600" b="1" dirty="0">
              <a:solidFill>
                <a:schemeClr val="tx1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228916-AB2F-E43B-7C70-2D46F9C28A9C}"/>
              </a:ext>
            </a:extLst>
          </p:cNvPr>
          <p:cNvSpPr txBox="1"/>
          <p:nvPr/>
        </p:nvSpPr>
        <p:spPr>
          <a:xfrm>
            <a:off x="2657130" y="4667568"/>
            <a:ext cx="1518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기획 의도</a:t>
            </a:r>
            <a:endParaRPr lang="ko-KR" altLang="en-US" sz="2800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A79BF79-502A-97AD-1550-3E355761F30C}"/>
              </a:ext>
            </a:extLst>
          </p:cNvPr>
          <p:cNvSpPr txBox="1"/>
          <p:nvPr/>
        </p:nvSpPr>
        <p:spPr>
          <a:xfrm>
            <a:off x="2693734" y="5131720"/>
            <a:ext cx="162416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66700" indent="-2667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사이트 분석</a:t>
            </a:r>
            <a:endParaRPr lang="en-US" altLang="ko-KR" sz="2000" dirty="0" smtClean="0">
              <a:solidFill>
                <a:schemeClr val="tx1">
                  <a:lumMod val="75000"/>
                </a:schemeClr>
              </a:solidFill>
              <a:latin typeface="+mn-ea"/>
            </a:endParaRPr>
          </a:p>
          <a:p>
            <a:pPr marL="266700" indent="-2667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제작 기법</a:t>
            </a:r>
            <a:endParaRPr lang="ko-KR" altLang="en-US" sz="2000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112B63E0-3A5C-F9F6-A04C-BD48A4020323}"/>
              </a:ext>
            </a:extLst>
          </p:cNvPr>
          <p:cNvCxnSpPr>
            <a:cxnSpLocks/>
          </p:cNvCxnSpPr>
          <p:nvPr/>
        </p:nvCxnSpPr>
        <p:spPr>
          <a:xfrm flipH="1">
            <a:off x="2133013" y="3336851"/>
            <a:ext cx="1123249" cy="135096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타원 7">
            <a:extLst>
              <a:ext uri="{FF2B5EF4-FFF2-40B4-BE49-F238E27FC236}">
                <a16:creationId xmlns:a16="http://schemas.microsoft.com/office/drawing/2014/main" id="{988D1117-0D10-C704-F554-8CD758D4F52C}"/>
              </a:ext>
            </a:extLst>
          </p:cNvPr>
          <p:cNvSpPr/>
          <p:nvPr/>
        </p:nvSpPr>
        <p:spPr>
          <a:xfrm>
            <a:off x="5180820" y="3596121"/>
            <a:ext cx="1535598" cy="1535598"/>
          </a:xfrm>
          <a:prstGeom prst="ellipse">
            <a:avLst/>
          </a:prstGeom>
          <a:solidFill>
            <a:schemeClr val="tx1">
              <a:lumMod val="65000"/>
              <a:lumOff val="3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644CFF-E20B-4E1D-012D-7AED88854619}"/>
              </a:ext>
            </a:extLst>
          </p:cNvPr>
          <p:cNvSpPr txBox="1"/>
          <p:nvPr/>
        </p:nvSpPr>
        <p:spPr>
          <a:xfrm>
            <a:off x="5606985" y="4140457"/>
            <a:ext cx="7986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02</a:t>
            </a:r>
            <a:endParaRPr lang="ko-KR" altLang="en-US" sz="3600" b="1" dirty="0">
              <a:solidFill>
                <a:schemeClr val="tx1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459A77-31B6-24DE-CF07-3A13A186139D}"/>
              </a:ext>
            </a:extLst>
          </p:cNvPr>
          <p:cNvSpPr txBox="1"/>
          <p:nvPr/>
        </p:nvSpPr>
        <p:spPr>
          <a:xfrm>
            <a:off x="5606985" y="4667568"/>
            <a:ext cx="18293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사이트 구현</a:t>
            </a:r>
            <a:endParaRPr lang="ko-KR" altLang="en-US" sz="2800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84F1B0E-D495-3F56-05EA-C331CA78F381}"/>
              </a:ext>
            </a:extLst>
          </p:cNvPr>
          <p:cNvSpPr txBox="1"/>
          <p:nvPr/>
        </p:nvSpPr>
        <p:spPr>
          <a:xfrm>
            <a:off x="5643589" y="5131720"/>
            <a:ext cx="162416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66700" indent="-2667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공통 영역 </a:t>
            </a:r>
            <a:endParaRPr lang="en-US" altLang="ko-KR" sz="2000" dirty="0" smtClean="0">
              <a:solidFill>
                <a:schemeClr val="tx1">
                  <a:lumMod val="75000"/>
                </a:schemeClr>
              </a:solidFill>
              <a:latin typeface="+mn-ea"/>
            </a:endParaRPr>
          </a:p>
          <a:p>
            <a:pPr marL="266700" indent="-2667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메인 페이지</a:t>
            </a:r>
            <a:endParaRPr lang="ko-KR" altLang="en-US" sz="2000" dirty="0">
              <a:solidFill>
                <a:schemeClr val="tx1">
                  <a:lumMod val="75000"/>
                </a:schemeClr>
              </a:solidFill>
              <a:latin typeface="+mn-ea"/>
            </a:endParaRPr>
          </a:p>
          <a:p>
            <a:pPr marL="266700" indent="-2667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서브페이지</a:t>
            </a:r>
            <a:endParaRPr lang="ko-KR" altLang="en-US" sz="2000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0D0F4ACB-EA6A-2AC4-1DA4-A2225806451E}"/>
              </a:ext>
            </a:extLst>
          </p:cNvPr>
          <p:cNvCxnSpPr>
            <a:cxnSpLocks/>
          </p:cNvCxnSpPr>
          <p:nvPr/>
        </p:nvCxnSpPr>
        <p:spPr>
          <a:xfrm flipH="1">
            <a:off x="5082868" y="3336851"/>
            <a:ext cx="1123200" cy="135096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타원 14">
            <a:extLst>
              <a:ext uri="{FF2B5EF4-FFF2-40B4-BE49-F238E27FC236}">
                <a16:creationId xmlns:a16="http://schemas.microsoft.com/office/drawing/2014/main" id="{5940418C-FA88-8E5D-205F-0EEC6A5E0020}"/>
              </a:ext>
            </a:extLst>
          </p:cNvPr>
          <p:cNvSpPr/>
          <p:nvPr/>
        </p:nvSpPr>
        <p:spPr>
          <a:xfrm>
            <a:off x="8130675" y="3596121"/>
            <a:ext cx="1535598" cy="1535598"/>
          </a:xfrm>
          <a:prstGeom prst="ellipse">
            <a:avLst/>
          </a:prstGeom>
          <a:solidFill>
            <a:schemeClr val="tx1">
              <a:lumMod val="65000"/>
              <a:lumOff val="3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A50124D-00B0-B5AB-113C-6DE6E67D9734}"/>
              </a:ext>
            </a:extLst>
          </p:cNvPr>
          <p:cNvSpPr txBox="1"/>
          <p:nvPr/>
        </p:nvSpPr>
        <p:spPr>
          <a:xfrm>
            <a:off x="8556840" y="4140457"/>
            <a:ext cx="8114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03</a:t>
            </a:r>
            <a:endParaRPr lang="ko-KR" altLang="en-US" sz="3600" b="1" dirty="0">
              <a:solidFill>
                <a:schemeClr val="tx1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B4FB922-1B4D-1CC5-8FD0-9F2BC262AECB}"/>
              </a:ext>
            </a:extLst>
          </p:cNvPr>
          <p:cNvSpPr txBox="1"/>
          <p:nvPr/>
        </p:nvSpPr>
        <p:spPr>
          <a:xfrm>
            <a:off x="8556840" y="4667568"/>
            <a:ext cx="1518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향후 계획</a:t>
            </a:r>
            <a:endParaRPr lang="ko-KR" altLang="en-US" sz="2800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08691888-2A12-714F-4A6E-8D23233FECFC}"/>
              </a:ext>
            </a:extLst>
          </p:cNvPr>
          <p:cNvCxnSpPr/>
          <p:nvPr/>
        </p:nvCxnSpPr>
        <p:spPr>
          <a:xfrm flipH="1">
            <a:off x="8032723" y="3172377"/>
            <a:ext cx="1123200" cy="1515439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9964882" y="6415176"/>
            <a:ext cx="2227118" cy="4428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647059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278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</a:t>
            </a:r>
            <a:r>
              <a:rPr lang="en-US" altLang="ko-KR" sz="1400" dirty="0" smtClean="0">
                <a:solidFill>
                  <a:schemeClr val="tx1">
                    <a:lumMod val="75000"/>
                  </a:schemeClr>
                </a:solidFill>
              </a:rPr>
              <a:t>3   </a:t>
            </a:r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11288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향후 계획</a:t>
            </a:r>
            <a:endParaRPr lang="ko-KR" altLang="en-US" sz="2000" b="1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D7FFA6B0-45E7-F3C3-7BE5-2B4DD3B36C5E}"/>
              </a:ext>
            </a:extLst>
          </p:cNvPr>
          <p:cNvSpPr/>
          <p:nvPr/>
        </p:nvSpPr>
        <p:spPr>
          <a:xfrm>
            <a:off x="8894355" y="6265259"/>
            <a:ext cx="3297645" cy="5927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B04FDA1-2537-B50E-2B89-A9F676EFC265}"/>
              </a:ext>
            </a:extLst>
          </p:cNvPr>
          <p:cNvSpPr/>
          <p:nvPr/>
        </p:nvSpPr>
        <p:spPr>
          <a:xfrm>
            <a:off x="788662" y="1332637"/>
            <a:ext cx="5056084" cy="49326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4FB5F01-22EB-807A-EA11-80FB871DDF69}"/>
              </a:ext>
            </a:extLst>
          </p:cNvPr>
          <p:cNvSpPr txBox="1"/>
          <p:nvPr/>
        </p:nvSpPr>
        <p:spPr>
          <a:xfrm>
            <a:off x="1120551" y="2368878"/>
            <a:ext cx="4054318" cy="38595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 algn="just">
              <a:lnSpc>
                <a:spcPct val="120000"/>
              </a:lnSpc>
              <a:buFontTx/>
              <a:buChar char="-"/>
            </a:pPr>
            <a:r>
              <a:rPr lang="ko-KR" altLang="en-US" sz="20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서브 페이지 </a:t>
            </a:r>
            <a:r>
              <a:rPr lang="en-US" altLang="ko-KR" sz="20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“company” </a:t>
            </a:r>
            <a:r>
              <a:rPr lang="ko-KR" altLang="en-US" sz="20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구현</a:t>
            </a:r>
            <a:endParaRPr lang="en-US" altLang="ko-KR" sz="20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buFontTx/>
              <a:buChar char="-"/>
            </a:pPr>
            <a:endParaRPr lang="en-US" altLang="ko-KR" sz="20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buFontTx/>
              <a:buChar char="-"/>
            </a:pPr>
            <a:r>
              <a:rPr lang="ko-KR" altLang="en-US" sz="20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메인 페이지 네비게이션 기능 구현</a:t>
            </a:r>
            <a:endParaRPr lang="en-US" altLang="ko-KR" sz="20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buFontTx/>
              <a:buChar char="-"/>
            </a:pPr>
            <a:endParaRPr lang="en-US" altLang="ko-KR" sz="20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buFontTx/>
              <a:buChar char="-"/>
            </a:pPr>
            <a:r>
              <a:rPr lang="ko-KR" altLang="en-US" sz="20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검색</a:t>
            </a:r>
            <a:r>
              <a:rPr lang="en-US" altLang="ko-KR" sz="2000" spc="-15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 </a:t>
            </a:r>
            <a:r>
              <a:rPr lang="ko-KR" altLang="en-US" sz="20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카테고리 분류 기능 구현</a:t>
            </a:r>
            <a:endParaRPr lang="en-US" altLang="ko-KR" sz="20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buFontTx/>
              <a:buChar char="-"/>
            </a:pPr>
            <a:endParaRPr lang="en-US" altLang="ko-KR" sz="20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buFontTx/>
              <a:buChar char="-"/>
            </a:pPr>
            <a:r>
              <a:rPr lang="ko-KR" altLang="en-US" sz="20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회원가입</a:t>
            </a:r>
            <a:r>
              <a:rPr lang="en-US" altLang="ko-KR" sz="20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20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로그인 기능 구현</a:t>
            </a:r>
            <a:endParaRPr lang="en-US" altLang="ko-KR" sz="20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buFontTx/>
              <a:buChar char="-"/>
            </a:pPr>
            <a:endParaRPr lang="en-US" altLang="ko-KR" sz="20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buFontTx/>
              <a:buChar char="-"/>
            </a:pPr>
            <a:r>
              <a:rPr lang="ko-KR" altLang="en-US" sz="20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미디어 쿼리 마무리</a:t>
            </a:r>
            <a:endParaRPr lang="en-US" altLang="ko-KR" sz="20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endParaRPr lang="en-US" altLang="ko-KR" sz="2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F0209FC-784E-7DEA-8792-4A0CC1EB79C3}"/>
              </a:ext>
            </a:extLst>
          </p:cNvPr>
          <p:cNvSpPr txBox="1"/>
          <p:nvPr/>
        </p:nvSpPr>
        <p:spPr>
          <a:xfrm>
            <a:off x="1186912" y="1437905"/>
            <a:ext cx="13163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향후 계획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BF8D2658-4A70-8F15-3DF9-823F62D292F8}"/>
              </a:ext>
            </a:extLst>
          </p:cNvPr>
          <p:cNvCxnSpPr>
            <a:cxnSpLocks/>
          </p:cNvCxnSpPr>
          <p:nvPr/>
        </p:nvCxnSpPr>
        <p:spPr>
          <a:xfrm>
            <a:off x="1153688" y="2064814"/>
            <a:ext cx="3988044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0519" y="3445577"/>
            <a:ext cx="3919924" cy="1206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5188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5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D1C2569-CB22-EF87-238A-DB75617324AB}"/>
              </a:ext>
            </a:extLst>
          </p:cNvPr>
          <p:cNvSpPr txBox="1"/>
          <p:nvPr/>
        </p:nvSpPr>
        <p:spPr>
          <a:xfrm>
            <a:off x="3010930" y="2434927"/>
            <a:ext cx="6096000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3800" b="1" dirty="0">
                <a:solidFill>
                  <a:schemeClr val="bg1"/>
                </a:solidFill>
                <a:latin typeface="+mj-ea"/>
                <a:ea typeface="+mj-ea"/>
              </a:rPr>
              <a:t>Q&amp;A</a:t>
            </a:r>
            <a:endParaRPr lang="ko-KR" altLang="en-US" sz="138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9205784" y="5350476"/>
            <a:ext cx="2986216" cy="1507524"/>
          </a:xfrm>
          <a:prstGeom prst="rect">
            <a:avLst/>
          </a:prstGeom>
          <a:solidFill>
            <a:srgbClr val="2325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544665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벽, 화이트, 냉장고이(가) 표시된 사진&#10;&#10;자동 생성된 설명">
            <a:extLst>
              <a:ext uri="{FF2B5EF4-FFF2-40B4-BE49-F238E27FC236}">
                <a16:creationId xmlns:a16="http://schemas.microsoft.com/office/drawing/2014/main" id="{37E64327-4183-A222-E4A3-F6982B2EDCD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80C412A-BC2E-2F73-FF9A-7FF93458EE42}"/>
              </a:ext>
            </a:extLst>
          </p:cNvPr>
          <p:cNvSpPr txBox="1"/>
          <p:nvPr/>
        </p:nvSpPr>
        <p:spPr>
          <a:xfrm>
            <a:off x="5951621" y="4531911"/>
            <a:ext cx="6096000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0" b="1" dirty="0">
                <a:latin typeface="+mj-ea"/>
                <a:ea typeface="+mj-ea"/>
              </a:rPr>
              <a:t>Fin.</a:t>
            </a:r>
            <a:endParaRPr lang="ko-KR" altLang="en-US" sz="100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79292898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텍스트, 돌이(가) 표시된 사진&#10;&#10;자동 생성된 설명">
            <a:extLst>
              <a:ext uri="{FF2B5EF4-FFF2-40B4-BE49-F238E27FC236}">
                <a16:creationId xmlns:a16="http://schemas.microsoft.com/office/drawing/2014/main" id="{A3EC4A07-9C7E-0B48-472D-ED162D35F5E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14275" y="-1"/>
            <a:ext cx="6077725" cy="6858002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FEB64DA2-CF28-1300-D1BE-BC4B0C612574}"/>
              </a:ext>
            </a:extLst>
          </p:cNvPr>
          <p:cNvCxnSpPr>
            <a:cxnSpLocks/>
          </p:cNvCxnSpPr>
          <p:nvPr/>
        </p:nvCxnSpPr>
        <p:spPr>
          <a:xfrm>
            <a:off x="737937" y="2570356"/>
            <a:ext cx="5358063" cy="0"/>
          </a:xfrm>
          <a:prstGeom prst="line">
            <a:avLst/>
          </a:prstGeom>
          <a:ln w="190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781F4A5-59A2-D820-926B-445ABCFE9532}"/>
              </a:ext>
            </a:extLst>
          </p:cNvPr>
          <p:cNvSpPr txBox="1"/>
          <p:nvPr/>
        </p:nvSpPr>
        <p:spPr>
          <a:xfrm>
            <a:off x="737937" y="2805317"/>
            <a:ext cx="9973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Part 1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F4F531-38B8-8BAB-F0A9-99183AE094EA}"/>
              </a:ext>
            </a:extLst>
          </p:cNvPr>
          <p:cNvSpPr txBox="1"/>
          <p:nvPr/>
        </p:nvSpPr>
        <p:spPr>
          <a:xfrm>
            <a:off x="1735326" y="2805317"/>
            <a:ext cx="1518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solidFill>
                  <a:schemeClr val="bg1"/>
                </a:solidFill>
                <a:latin typeface="+mn-ea"/>
              </a:rPr>
              <a:t>기획 의도</a:t>
            </a:r>
            <a:endParaRPr lang="ko-KR" altLang="en-US" sz="28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19580096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182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1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10695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기획의도</a:t>
            </a:r>
            <a:endParaRPr lang="ko-KR" altLang="en-US" sz="2000" b="1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D7FFA6B0-45E7-F3C3-7BE5-2B4DD3B36C5E}"/>
              </a:ext>
            </a:extLst>
          </p:cNvPr>
          <p:cNvSpPr/>
          <p:nvPr/>
        </p:nvSpPr>
        <p:spPr>
          <a:xfrm>
            <a:off x="8894355" y="6276016"/>
            <a:ext cx="3297645" cy="5927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B04FDA1-2537-B50E-2B89-A9F676EFC265}"/>
              </a:ext>
            </a:extLst>
          </p:cNvPr>
          <p:cNvSpPr/>
          <p:nvPr/>
        </p:nvSpPr>
        <p:spPr>
          <a:xfrm>
            <a:off x="6476104" y="1289449"/>
            <a:ext cx="5119324" cy="49326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4FB5F01-22EB-807A-EA11-80FB871DDF69}"/>
              </a:ext>
            </a:extLst>
          </p:cNvPr>
          <p:cNvSpPr txBox="1"/>
          <p:nvPr/>
        </p:nvSpPr>
        <p:spPr>
          <a:xfrm>
            <a:off x="6867196" y="3290267"/>
            <a:ext cx="4054318" cy="172720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다양한 데이터를  깔끔하고 각진 분위기의   </a:t>
            </a:r>
            <a:r>
              <a:rPr lang="en-US" altLang="ko-K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UI/UX 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디자인을 바탕으로  직관적이게 표현함</a:t>
            </a:r>
            <a:endParaRPr lang="en-US" altLang="ko-KR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en-US" altLang="ko-K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REACT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의 컴포넌트 </a:t>
            </a:r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모듈</a:t>
            </a:r>
            <a:r>
              <a:rPr lang="en-US" altLang="ko-K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)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을 통해 구현하기에 알맞다고 생각하여 사이트 선정</a:t>
            </a:r>
            <a:endParaRPr lang="ko-KR" altLang="en-US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F0209FC-784E-7DEA-8792-4A0CC1EB79C3}"/>
              </a:ext>
            </a:extLst>
          </p:cNvPr>
          <p:cNvSpPr txBox="1"/>
          <p:nvPr/>
        </p:nvSpPr>
        <p:spPr>
          <a:xfrm>
            <a:off x="6933470" y="1799080"/>
            <a:ext cx="158248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사이트 분석</a:t>
            </a:r>
            <a:endParaRPr lang="en-US" altLang="ko-KR" sz="2400" dirty="0" smtClean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넥슨 컴퍼니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BF8D2658-4A70-8F15-3DF9-823F62D292F8}"/>
              </a:ext>
            </a:extLst>
          </p:cNvPr>
          <p:cNvCxnSpPr>
            <a:cxnSpLocks/>
          </p:cNvCxnSpPr>
          <p:nvPr/>
        </p:nvCxnSpPr>
        <p:spPr>
          <a:xfrm>
            <a:off x="6933470" y="3053354"/>
            <a:ext cx="3988044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606" y="966617"/>
            <a:ext cx="5005414" cy="2641746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606" y="3755760"/>
            <a:ext cx="5005414" cy="2650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83361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182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1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10695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기획의도</a:t>
            </a:r>
            <a:endParaRPr lang="ko-KR" altLang="en-US" sz="2000" b="1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D7FFA6B0-45E7-F3C3-7BE5-2B4DD3B36C5E}"/>
              </a:ext>
            </a:extLst>
          </p:cNvPr>
          <p:cNvSpPr/>
          <p:nvPr/>
        </p:nvSpPr>
        <p:spPr>
          <a:xfrm>
            <a:off x="8894355" y="6265259"/>
            <a:ext cx="3297645" cy="5927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F0209FC-784E-7DEA-8792-4A0CC1EB79C3}"/>
              </a:ext>
            </a:extLst>
          </p:cNvPr>
          <p:cNvSpPr txBox="1"/>
          <p:nvPr/>
        </p:nvSpPr>
        <p:spPr>
          <a:xfrm>
            <a:off x="1033826" y="1519129"/>
            <a:ext cx="13163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제작 기법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BF8D2658-4A70-8F15-3DF9-823F62D292F8}"/>
              </a:ext>
            </a:extLst>
          </p:cNvPr>
          <p:cNvCxnSpPr>
            <a:cxnSpLocks/>
          </p:cNvCxnSpPr>
          <p:nvPr/>
        </p:nvCxnSpPr>
        <p:spPr>
          <a:xfrm>
            <a:off x="1033826" y="2089527"/>
            <a:ext cx="3869256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그림 3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826" y="2273965"/>
            <a:ext cx="3869256" cy="2176456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5362" y="4220088"/>
            <a:ext cx="2991528" cy="1589903"/>
          </a:xfrm>
          <a:prstGeom prst="rect">
            <a:avLst/>
          </a:prstGeom>
        </p:spPr>
      </p:pic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BF8D2658-4A70-8F15-3DF9-823F62D292F8}"/>
              </a:ext>
            </a:extLst>
          </p:cNvPr>
          <p:cNvCxnSpPr>
            <a:cxnSpLocks/>
          </p:cNvCxnSpPr>
          <p:nvPr/>
        </p:nvCxnSpPr>
        <p:spPr>
          <a:xfrm>
            <a:off x="6487275" y="2089527"/>
            <a:ext cx="3869256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CF0209FC-784E-7DEA-8792-4A0CC1EB79C3}"/>
              </a:ext>
            </a:extLst>
          </p:cNvPr>
          <p:cNvSpPr txBox="1"/>
          <p:nvPr/>
        </p:nvSpPr>
        <p:spPr>
          <a:xfrm>
            <a:off x="6555934" y="1575062"/>
            <a:ext cx="7168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폰트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43" name="그림 4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4365" y="2813412"/>
            <a:ext cx="3348015" cy="2813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24305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0762515-F05B-179B-2CC4-483704319D8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6649" y="0"/>
            <a:ext cx="6114273" cy="6858000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FEB64DA2-CF28-1300-D1BE-BC4B0C612574}"/>
              </a:ext>
            </a:extLst>
          </p:cNvPr>
          <p:cNvCxnSpPr>
            <a:cxnSpLocks/>
          </p:cNvCxnSpPr>
          <p:nvPr/>
        </p:nvCxnSpPr>
        <p:spPr>
          <a:xfrm>
            <a:off x="737937" y="2570356"/>
            <a:ext cx="5358063" cy="0"/>
          </a:xfrm>
          <a:prstGeom prst="line">
            <a:avLst/>
          </a:prstGeom>
          <a:ln w="190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781F4A5-59A2-D820-926B-445ABCFE9532}"/>
              </a:ext>
            </a:extLst>
          </p:cNvPr>
          <p:cNvSpPr txBox="1"/>
          <p:nvPr/>
        </p:nvSpPr>
        <p:spPr>
          <a:xfrm>
            <a:off x="737937" y="2805317"/>
            <a:ext cx="10502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Part 2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F4F531-38B8-8BAB-F0A9-99183AE094EA}"/>
              </a:ext>
            </a:extLst>
          </p:cNvPr>
          <p:cNvSpPr txBox="1"/>
          <p:nvPr/>
        </p:nvSpPr>
        <p:spPr>
          <a:xfrm>
            <a:off x="1735326" y="2805317"/>
            <a:ext cx="18293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solidFill>
                  <a:schemeClr val="bg1"/>
                </a:solidFill>
                <a:latin typeface="+mn-ea"/>
              </a:rPr>
              <a:t>사이트 구현</a:t>
            </a:r>
            <a:endParaRPr lang="ko-KR" altLang="en-US" sz="28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6431001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230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</a:t>
            </a:r>
            <a:r>
              <a:rPr lang="en-US" altLang="ko-KR" sz="1400" dirty="0" smtClean="0">
                <a:solidFill>
                  <a:schemeClr val="tx1">
                    <a:lumMod val="75000"/>
                  </a:schemeClr>
                </a:solidFill>
              </a:rPr>
              <a:t>2   </a:t>
            </a:r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13500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사이트 구현</a:t>
            </a:r>
            <a:endParaRPr lang="ko-KR" altLang="en-US" sz="2000" b="1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D7FFA6B0-45E7-F3C3-7BE5-2B4DD3B36C5E}"/>
              </a:ext>
            </a:extLst>
          </p:cNvPr>
          <p:cNvSpPr/>
          <p:nvPr/>
        </p:nvSpPr>
        <p:spPr>
          <a:xfrm>
            <a:off x="8894355" y="6265259"/>
            <a:ext cx="3297645" cy="5927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B04FDA1-2537-B50E-2B89-A9F676EFC265}"/>
              </a:ext>
            </a:extLst>
          </p:cNvPr>
          <p:cNvSpPr/>
          <p:nvPr/>
        </p:nvSpPr>
        <p:spPr>
          <a:xfrm>
            <a:off x="7043274" y="2189373"/>
            <a:ext cx="4661958" cy="44919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4FB5F01-22EB-807A-EA11-80FB871DDF69}"/>
              </a:ext>
            </a:extLst>
          </p:cNvPr>
          <p:cNvSpPr txBox="1"/>
          <p:nvPr/>
        </p:nvSpPr>
        <p:spPr>
          <a:xfrm>
            <a:off x="7311871" y="3600635"/>
            <a:ext cx="4054318" cy="30469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상단 영역은 </a:t>
            </a:r>
            <a:r>
              <a:rPr lang="en-US" altLang="ko-K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fixed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로 고정</a:t>
            </a:r>
            <a:endParaRPr lang="en-US" altLang="ko-KR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en-US" altLang="ko-KR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useNavigate</a:t>
            </a:r>
            <a:r>
              <a:rPr lang="en-US" altLang="ko-KR" sz="2000" dirty="0" smtClean="0"/>
              <a:t>()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를 이용하여 로고 클릭 시 메인페이지로 이동함</a:t>
            </a:r>
            <a:endParaRPr lang="en-US" altLang="ko-KR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en-US" altLang="ko-K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GNB 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메뉴는 클릭 시 </a:t>
            </a:r>
            <a:r>
              <a:rPr lang="en-US" altLang="ko-K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Link 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컴포넌트를 통해 각각의 서브 페이지로 이동함</a:t>
            </a:r>
            <a:endParaRPr lang="en-US" altLang="ko-KR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endParaRPr lang="en-US" altLang="ko-KR" sz="16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F0209FC-784E-7DEA-8792-4A0CC1EB79C3}"/>
              </a:ext>
            </a:extLst>
          </p:cNvPr>
          <p:cNvSpPr txBox="1"/>
          <p:nvPr/>
        </p:nvSpPr>
        <p:spPr>
          <a:xfrm>
            <a:off x="7311871" y="2477337"/>
            <a:ext cx="27318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공통 영역 </a:t>
            </a:r>
            <a:r>
              <a: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– </a:t>
            </a:r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상단 부분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BF8D2658-4A70-8F15-3DF9-823F62D292F8}"/>
              </a:ext>
            </a:extLst>
          </p:cNvPr>
          <p:cNvCxnSpPr>
            <a:cxnSpLocks/>
          </p:cNvCxnSpPr>
          <p:nvPr/>
        </p:nvCxnSpPr>
        <p:spPr>
          <a:xfrm>
            <a:off x="7279606" y="3102781"/>
            <a:ext cx="3988044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828" y="1332537"/>
            <a:ext cx="9067800" cy="71437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828" y="2247616"/>
            <a:ext cx="3381375" cy="73342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7475" y="2189373"/>
            <a:ext cx="2872971" cy="4392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52908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230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</a:t>
            </a:r>
            <a:r>
              <a:rPr lang="en-US" altLang="ko-KR" sz="1400" dirty="0" smtClean="0">
                <a:solidFill>
                  <a:schemeClr val="tx1">
                    <a:lumMod val="75000"/>
                  </a:schemeClr>
                </a:solidFill>
              </a:rPr>
              <a:t>2   </a:t>
            </a:r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13500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사이트 구현</a:t>
            </a:r>
            <a:endParaRPr lang="ko-KR" altLang="en-US" sz="2000" b="1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D7FFA6B0-45E7-F3C3-7BE5-2B4DD3B36C5E}"/>
              </a:ext>
            </a:extLst>
          </p:cNvPr>
          <p:cNvSpPr/>
          <p:nvPr/>
        </p:nvSpPr>
        <p:spPr>
          <a:xfrm>
            <a:off x="8894355" y="6265259"/>
            <a:ext cx="3297645" cy="5927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B04FDA1-2537-B50E-2B89-A9F676EFC265}"/>
              </a:ext>
            </a:extLst>
          </p:cNvPr>
          <p:cNvSpPr/>
          <p:nvPr/>
        </p:nvSpPr>
        <p:spPr>
          <a:xfrm>
            <a:off x="3535196" y="2986139"/>
            <a:ext cx="4632620" cy="33579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4FB5F01-22EB-807A-EA11-80FB871DDF69}"/>
              </a:ext>
            </a:extLst>
          </p:cNvPr>
          <p:cNvSpPr txBox="1"/>
          <p:nvPr/>
        </p:nvSpPr>
        <p:spPr>
          <a:xfrm>
            <a:off x="3931520" y="3952102"/>
            <a:ext cx="4054318" cy="239200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각각의 데이터를 </a:t>
            </a:r>
            <a:r>
              <a:rPr lang="en-US" altLang="ko-K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map( )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함수를 이용하여 출력함</a:t>
            </a:r>
            <a:endParaRPr lang="en-US" altLang="ko-KR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en-US" altLang="ko-K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Family Site 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부분의 경우 클릭 시 </a:t>
            </a:r>
            <a:r>
              <a:rPr lang="en-US" altLang="ko-K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“on” 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클래스가 </a:t>
            </a:r>
            <a:r>
              <a:rPr lang="en-US" altLang="ko-K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toggle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되어 여닫을 수 있음</a:t>
            </a:r>
            <a:endParaRPr lang="en-US" altLang="ko-KR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우측 하단의 </a:t>
            </a:r>
            <a:r>
              <a:rPr lang="ko-KR" altLang="en-US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윗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방향 버튼 클릭 시 페이지 상단으로 이동</a:t>
            </a:r>
            <a:endParaRPr lang="ko-KR" altLang="en-US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F0209FC-784E-7DEA-8792-4A0CC1EB79C3}"/>
              </a:ext>
            </a:extLst>
          </p:cNvPr>
          <p:cNvSpPr txBox="1"/>
          <p:nvPr/>
        </p:nvSpPr>
        <p:spPr>
          <a:xfrm>
            <a:off x="4127080" y="3190673"/>
            <a:ext cx="27318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공통 영역 </a:t>
            </a:r>
            <a:r>
              <a: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– </a:t>
            </a:r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하단 부분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BF8D2658-4A70-8F15-3DF9-823F62D292F8}"/>
              </a:ext>
            </a:extLst>
          </p:cNvPr>
          <p:cNvCxnSpPr>
            <a:cxnSpLocks/>
          </p:cNvCxnSpPr>
          <p:nvPr/>
        </p:nvCxnSpPr>
        <p:spPr>
          <a:xfrm>
            <a:off x="3997794" y="3752259"/>
            <a:ext cx="3988044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656" y="1207350"/>
            <a:ext cx="9820275" cy="156755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672" y="3120566"/>
            <a:ext cx="2950296" cy="3034290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DB04FDA1-2537-B50E-2B89-A9F676EFC265}"/>
              </a:ext>
            </a:extLst>
          </p:cNvPr>
          <p:cNvSpPr/>
          <p:nvPr/>
        </p:nvSpPr>
        <p:spPr>
          <a:xfrm>
            <a:off x="8266670" y="2986139"/>
            <a:ext cx="3550508" cy="335796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F0209FC-784E-7DEA-8792-4A0CC1EB79C3}"/>
              </a:ext>
            </a:extLst>
          </p:cNvPr>
          <p:cNvSpPr txBox="1"/>
          <p:nvPr/>
        </p:nvSpPr>
        <p:spPr>
          <a:xfrm>
            <a:off x="8468420" y="3190672"/>
            <a:ext cx="31341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scrollToTop</a:t>
            </a:r>
            <a:r>
              <a: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컴포넌트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F8D2658-4A70-8F15-3DF9-823F62D292F8}"/>
              </a:ext>
            </a:extLst>
          </p:cNvPr>
          <p:cNvCxnSpPr>
            <a:cxnSpLocks/>
          </p:cNvCxnSpPr>
          <p:nvPr/>
        </p:nvCxnSpPr>
        <p:spPr>
          <a:xfrm>
            <a:off x="8468420" y="3752259"/>
            <a:ext cx="3154423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4FB5F01-22EB-807A-EA11-80FB871DDF69}"/>
              </a:ext>
            </a:extLst>
          </p:cNvPr>
          <p:cNvSpPr txBox="1"/>
          <p:nvPr/>
        </p:nvSpPr>
        <p:spPr>
          <a:xfrm>
            <a:off x="8468420" y="3840214"/>
            <a:ext cx="3011007" cy="205960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ko-KR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useEffect</a:t>
            </a:r>
            <a:r>
              <a:rPr lang="en-US" altLang="ko-K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 ) / </a:t>
            </a:r>
            <a:r>
              <a:rPr lang="en-US" altLang="ko-KR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useState</a:t>
            </a:r>
            <a:r>
              <a:rPr lang="en-US" altLang="ko-K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 )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를 이용하여  윈도우 </a:t>
            </a:r>
            <a:r>
              <a:rPr lang="en-US" altLang="ko-K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Y 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값을 체크하여 위치에 따라서 숨겨져 있던 버튼을 보이게 함</a:t>
            </a:r>
            <a:endParaRPr lang="en-US" altLang="ko-KR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클릭 시 윈도우 </a:t>
            </a:r>
            <a:r>
              <a:rPr lang="en-US" altLang="ko-K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top : 0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으로</a:t>
            </a:r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이동 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9715275" y="1824021"/>
            <a:ext cx="738542" cy="648222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FF0000"/>
                </a:solidFill>
                <a:prstDash val="dash"/>
              </a:ln>
              <a:noFill/>
            </a:endParaRPr>
          </a:p>
        </p:txBody>
      </p:sp>
      <p:sp>
        <p:nvSpPr>
          <p:cNvPr id="8" name="아래쪽 화살표 7"/>
          <p:cNvSpPr/>
          <p:nvPr/>
        </p:nvSpPr>
        <p:spPr>
          <a:xfrm>
            <a:off x="9980428" y="2520901"/>
            <a:ext cx="208236" cy="487050"/>
          </a:xfrm>
          <a:prstGeom prst="downArrow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694750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230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</a:t>
            </a:r>
            <a:r>
              <a:rPr lang="en-US" altLang="ko-KR" sz="1400" dirty="0" smtClean="0">
                <a:solidFill>
                  <a:schemeClr val="tx1">
                    <a:lumMod val="75000"/>
                  </a:schemeClr>
                </a:solidFill>
              </a:rPr>
              <a:t>2   </a:t>
            </a:r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7574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사이트 구현 </a:t>
            </a:r>
            <a:r>
              <a:rPr lang="en-US" altLang="ko-KR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– </a:t>
            </a:r>
            <a:r>
              <a:rPr lang="ko-KR" altLang="en-US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메인 페이지</a:t>
            </a:r>
            <a:endParaRPr lang="ko-KR" altLang="en-US" sz="2000" b="1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D7FFA6B0-45E7-F3C3-7BE5-2B4DD3B36C5E}"/>
              </a:ext>
            </a:extLst>
          </p:cNvPr>
          <p:cNvSpPr/>
          <p:nvPr/>
        </p:nvSpPr>
        <p:spPr>
          <a:xfrm>
            <a:off x="8894355" y="6265259"/>
            <a:ext cx="3297645" cy="5927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B04FDA1-2537-B50E-2B89-A9F676EFC265}"/>
              </a:ext>
            </a:extLst>
          </p:cNvPr>
          <p:cNvSpPr/>
          <p:nvPr/>
        </p:nvSpPr>
        <p:spPr>
          <a:xfrm>
            <a:off x="7731396" y="1172354"/>
            <a:ext cx="3950529" cy="49326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4FB5F01-22EB-807A-EA11-80FB871DDF69}"/>
              </a:ext>
            </a:extLst>
          </p:cNvPr>
          <p:cNvSpPr txBox="1"/>
          <p:nvPr/>
        </p:nvSpPr>
        <p:spPr>
          <a:xfrm>
            <a:off x="7894897" y="3090071"/>
            <a:ext cx="3331068" cy="239200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메인 페이지는 총 </a:t>
            </a:r>
            <a:r>
              <a:rPr lang="en-US" altLang="ko-K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5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개의 구역으로 구성</a:t>
            </a:r>
            <a:endParaRPr lang="en-US" altLang="ko-KR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자동 휠 함수가 적용 되어 있기 때문에 마우스 휠 이벤트 시 </a:t>
            </a:r>
            <a:r>
              <a:rPr lang="en-US" altLang="ko-K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height: 100vh 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단위로 이동</a:t>
            </a:r>
            <a:endParaRPr lang="en-US" altLang="ko-KR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첫 화면은 동영상이 자동 반복 재생됨</a:t>
            </a:r>
            <a:endParaRPr lang="ko-KR" altLang="en-US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F0209FC-784E-7DEA-8792-4A0CC1EB79C3}"/>
              </a:ext>
            </a:extLst>
          </p:cNvPr>
          <p:cNvSpPr txBox="1"/>
          <p:nvPr/>
        </p:nvSpPr>
        <p:spPr>
          <a:xfrm>
            <a:off x="7803972" y="2287882"/>
            <a:ext cx="34584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사이트 분석 </a:t>
            </a:r>
            <a:r>
              <a: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– </a:t>
            </a:r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메인 </a:t>
            </a:r>
            <a:r>
              <a: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1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BF8D2658-4A70-8F15-3DF9-823F62D292F8}"/>
              </a:ext>
            </a:extLst>
          </p:cNvPr>
          <p:cNvCxnSpPr>
            <a:cxnSpLocks/>
          </p:cNvCxnSpPr>
          <p:nvPr/>
        </p:nvCxnSpPr>
        <p:spPr>
          <a:xfrm>
            <a:off x="7894897" y="2929787"/>
            <a:ext cx="3276616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67" y="1172354"/>
            <a:ext cx="7491779" cy="4739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93418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111 고르곤졸라">
      <a:dk1>
        <a:srgbClr val="3A3838"/>
      </a:dk1>
      <a:lt1>
        <a:srgbClr val="FFFFFF"/>
      </a:lt1>
      <a:dk2>
        <a:srgbClr val="5D5B5B"/>
      </a:dk2>
      <a:lt2>
        <a:srgbClr val="F2F2F2"/>
      </a:lt2>
      <a:accent1>
        <a:srgbClr val="5F5F5D"/>
      </a:accent1>
      <a:accent2>
        <a:srgbClr val="7C7C7A"/>
      </a:accent2>
      <a:accent3>
        <a:srgbClr val="BEB7B1"/>
      </a:accent3>
      <a:accent4>
        <a:srgbClr val="3D3A35"/>
      </a:accent4>
      <a:accent5>
        <a:srgbClr val="D1C6AE"/>
      </a:accent5>
      <a:accent6>
        <a:srgbClr val="DFD8C7"/>
      </a:accent6>
      <a:hlink>
        <a:srgbClr val="757070"/>
      </a:hlink>
      <a:folHlink>
        <a:srgbClr val="757070"/>
      </a:folHlink>
    </a:clrScheme>
    <a:fontScheme name="Pretendard">
      <a:majorFont>
        <a:latin typeface="Pretendard Black"/>
        <a:ea typeface="Pretendard Black"/>
        <a:cs typeface=""/>
      </a:majorFont>
      <a:minorFont>
        <a:latin typeface="Pretendar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4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570</TotalTime>
  <Words>635</Words>
  <Application>Microsoft Office PowerPoint</Application>
  <PresentationFormat>와이드스크린</PresentationFormat>
  <Paragraphs>134</Paragraphs>
  <Slides>22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8" baseType="lpstr">
      <vt:lpstr>Pretendard</vt:lpstr>
      <vt:lpstr>Pretendard Black</vt:lpstr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user</cp:lastModifiedBy>
  <cp:revision>61</cp:revision>
  <dcterms:created xsi:type="dcterms:W3CDTF">2023-04-19T04:07:11Z</dcterms:created>
  <dcterms:modified xsi:type="dcterms:W3CDTF">2024-06-28T00:54:34Z</dcterms:modified>
</cp:coreProperties>
</file>